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374" r:id="rId4"/>
    <p:sldId id="371" r:id="rId5"/>
    <p:sldId id="370" r:id="rId6"/>
    <p:sldId id="368" r:id="rId7"/>
    <p:sldId id="259" r:id="rId8"/>
    <p:sldId id="260" r:id="rId9"/>
    <p:sldId id="261" r:id="rId10"/>
    <p:sldId id="262" r:id="rId11"/>
    <p:sldId id="263" r:id="rId12"/>
    <p:sldId id="265" r:id="rId13"/>
    <p:sldId id="319" r:id="rId14"/>
    <p:sldId id="264" r:id="rId15"/>
    <p:sldId id="269" r:id="rId16"/>
    <p:sldId id="266" r:id="rId17"/>
    <p:sldId id="268" r:id="rId18"/>
    <p:sldId id="312" r:id="rId19"/>
    <p:sldId id="314" r:id="rId20"/>
    <p:sldId id="267" r:id="rId21"/>
    <p:sldId id="272" r:id="rId22"/>
    <p:sldId id="316" r:id="rId23"/>
    <p:sldId id="302" r:id="rId24"/>
    <p:sldId id="274" r:id="rId25"/>
    <p:sldId id="305" r:id="rId26"/>
    <p:sldId id="304" r:id="rId27"/>
    <p:sldId id="3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0B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4" d="100"/>
          <a:sy n="84" d="100"/>
        </p:scale>
        <p:origin x="14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7FA1-3D64-4B81-8E8E-706D157CE3B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45AC0-FF56-41D2-9248-E9112D999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FFB58-F522-4715-A327-6F7754B6D633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EF883-C147-430E-B842-AE4D1E9CE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EA7AF-FB85-4C09-805D-E28AC488B6A7}" type="slidenum">
              <a:rPr lang="en-SG" smtClean="0"/>
              <a:pPr/>
              <a:t>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smtClean="0"/>
              <a:t>K.Thiruthanigesan., BSc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411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6A6A6A"/>
                </a:solidFill>
                <a:latin typeface="arial" panose="020B0604020202020204" pitchFamily="34" charset="0"/>
              </a:rPr>
              <a:t>Polymerase chain reaction</a:t>
            </a:r>
            <a:r>
              <a:rPr lang="en-US" dirty="0" smtClean="0">
                <a:solidFill>
                  <a:srgbClr val="545454"/>
                </a:solidFill>
                <a:latin typeface="arial" panose="020B0604020202020204" pitchFamily="34" charset="0"/>
              </a:rPr>
              <a:t> (</a:t>
            </a:r>
            <a:r>
              <a:rPr lang="en-US" b="1" dirty="0" smtClean="0">
                <a:solidFill>
                  <a:srgbClr val="6A6A6A"/>
                </a:solidFill>
                <a:latin typeface="arial" panose="020B0604020202020204" pitchFamily="34" charset="0"/>
              </a:rPr>
              <a:t>PCR</a:t>
            </a:r>
            <a:r>
              <a:rPr lang="en-US" dirty="0" smtClean="0">
                <a:solidFill>
                  <a:srgbClr val="545454"/>
                </a:solidFill>
                <a:latin typeface="arial" panose="020B0604020202020204" pitchFamily="34" charset="0"/>
              </a:rPr>
              <a:t>) is a method widely used in molecular biology to make many copies of a specific DNA segment. Using </a:t>
            </a:r>
            <a:r>
              <a:rPr lang="en-US" b="1" dirty="0" smtClean="0">
                <a:solidFill>
                  <a:srgbClr val="6A6A6A"/>
                </a:solidFill>
                <a:latin typeface="arial" panose="020B0604020202020204" pitchFamily="34" charset="0"/>
              </a:rPr>
              <a:t>PCR</a:t>
            </a:r>
            <a:r>
              <a:rPr lang="en-US" dirty="0" smtClean="0">
                <a:solidFill>
                  <a:srgbClr val="545454"/>
                </a:solidFill>
                <a:latin typeface="arial" panose="020B0604020202020204" pitchFamily="34" charset="0"/>
              </a:rPr>
              <a:t>, a single copy (or more) of a DNA sequence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5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2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8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787014-0DCC-4D61-AA81-40211761EEEA}" type="slidenum">
              <a:rPr lang="da-DK" smtClean="0"/>
              <a:pPr/>
              <a:t>21</a:t>
            </a:fld>
            <a:endParaRPr lang="da-DK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Halophiles… thrive</a:t>
            </a:r>
            <a:r>
              <a:rPr lang="en-US" baseline="0" dirty="0" smtClean="0"/>
              <a:t> in salts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692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9A538-F88A-4615-830D-362045D120E7}" type="slidenum">
              <a:rPr lang="da-DK" smtClean="0"/>
              <a:pPr/>
              <a:t>24</a:t>
            </a:fld>
            <a:endParaRPr lang="da-DK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630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2495F-55FB-4FAD-A6DA-FF4165E3CE9C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6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F080-FAD1-4CFE-918A-88B84B550AE0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6B52-A80A-4549-8751-B1FDA9426B51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42C8-99B2-4391-A8D8-102322FD0839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E762-887D-4C86-B5F1-AF547DF25D71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1276-3069-4682-8C74-ED219972584D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5544-46F1-435B-A2CF-96847839DBB9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6A21-3ADA-4004-A1EC-1DA744F8A925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5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5A9F-8E49-402F-8C27-1B0CCCC2DD15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4E89-3CCB-4F47-ADD2-3011B0E7E2FA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1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5FDD9-1F1D-4429-B9C2-CC3FD8DD34FF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2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5000"/>
                <a:lumOff val="95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795C-769D-491E-B902-CE2B40C8F59D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E06C4-EEE7-4406-BE24-F8A13B85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1.pn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1.pn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1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5" Type="http://schemas.openxmlformats.org/officeDocument/2006/relationships/image" Target="../media/image1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5" Type="http://schemas.openxmlformats.org/officeDocument/2006/relationships/image" Target="../media/image1.png"/><Relationship Id="rId4" Type="http://schemas.openxmlformats.org/officeDocument/2006/relationships/hyperlink" Target="mailto:priyanga@at.cmb.ac.l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632" y="457200"/>
            <a:ext cx="8509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/>
          </a:p>
          <a:p>
            <a:pPr algn="ctr"/>
            <a:endParaRPr lang="en-US" sz="3600" b="1" dirty="0" smtClean="0">
              <a:cs typeface="Times New Roman" pitchFamily="18" charset="0"/>
            </a:endParaRPr>
          </a:p>
          <a:p>
            <a:pPr algn="ctr"/>
            <a:r>
              <a:rPr lang="en-US" sz="3200" b="1" dirty="0" smtClean="0">
                <a:cs typeface="Times New Roman" pitchFamily="18" charset="0"/>
              </a:rPr>
              <a:t>Intensive Program- 2020</a:t>
            </a:r>
          </a:p>
          <a:p>
            <a:pPr algn="ctr"/>
            <a:r>
              <a:rPr lang="en-US" sz="3600" b="1" dirty="0" smtClean="0">
                <a:cs typeface="Times New Roman" pitchFamily="18" charset="0"/>
              </a:rPr>
              <a:t>Biology for Technology</a:t>
            </a:r>
          </a:p>
          <a:p>
            <a:pPr algn="ctr"/>
            <a:endParaRPr lang="en-US" sz="3600" b="1" dirty="0" smtClean="0"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002060"/>
                </a:solidFill>
                <a:cs typeface="Times New Roman" pitchFamily="18" charset="0"/>
              </a:rPr>
              <a:t>Cell Biology</a:t>
            </a:r>
          </a:p>
          <a:p>
            <a:endParaRPr lang="en-US" sz="2800" b="1" dirty="0" smtClean="0">
              <a:cs typeface="Times New Roman" pitchFamily="18" charset="0"/>
            </a:endParaRPr>
          </a:p>
          <a:p>
            <a:pPr algn="r"/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>					       </a:t>
            </a:r>
          </a:p>
          <a:p>
            <a:pPr algn="ctr"/>
            <a:endParaRPr lang="en-US" sz="2800" b="1" dirty="0" smtClean="0"/>
          </a:p>
          <a:p>
            <a:pPr algn="r"/>
            <a:endParaRPr lang="en-SG" sz="2800" b="1" dirty="0"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45720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Dr. </a:t>
            </a:r>
            <a:r>
              <a:rPr lang="en-US" sz="2000" b="1" dirty="0" err="1" smtClean="0"/>
              <a:t>Priyanga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Kariyawasam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Dept. of Agricultural Technology</a:t>
            </a:r>
            <a:endParaRPr lang="en-US" sz="20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766434"/>
            <a:ext cx="8305800" cy="762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n-lt"/>
              </a:rPr>
              <a:t>Single cell organisms – Micro organisms</a:t>
            </a:r>
            <a:r>
              <a:rPr lang="da-DK" sz="2800" b="1" dirty="0" smtClean="0">
                <a:solidFill>
                  <a:srgbClr val="FFFF00"/>
                </a:solidFill>
                <a:latin typeface="Comic Sans MS" pitchFamily="48" charset="0"/>
              </a:rPr>
              <a:t/>
            </a:r>
            <a:br>
              <a:rPr lang="da-DK" sz="2800" b="1" dirty="0" smtClean="0">
                <a:solidFill>
                  <a:srgbClr val="FFFF00"/>
                </a:solidFill>
                <a:latin typeface="Comic Sans MS" pitchFamily="48" charset="0"/>
              </a:rPr>
            </a:br>
            <a:endParaRPr lang="en-US" sz="2800" b="1" dirty="0"/>
          </a:p>
        </p:txBody>
      </p:sp>
      <p:pic>
        <p:nvPicPr>
          <p:cNvPr id="5" name="Picture 6" descr="figure 1-01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019300"/>
            <a:ext cx="228782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figure 1-01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26657" y="2021611"/>
            <a:ext cx="2286000" cy="289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figure 1-06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94288" y="2057399"/>
            <a:ext cx="3417859" cy="281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657600" y="5075408"/>
            <a:ext cx="12037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>
                <a:latin typeface="Calibri" pitchFamily="34" charset="0"/>
                <a:cs typeface="Calibri" pitchFamily="34" charset="0"/>
              </a:rPr>
              <a:t>Archea</a:t>
            </a:r>
            <a:endParaRPr lang="da-DK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553200" y="5096533"/>
            <a:ext cx="20079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Yeast - Fungi</a:t>
            </a:r>
            <a:endParaRPr lang="da-DK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 Box 9"/>
          <p:cNvSpPr txBox="1">
            <a:spLocks noGrp="1" noChangeArrowheads="1"/>
          </p:cNvSpPr>
          <p:nvPr>
            <p:ph idx="1"/>
          </p:nvPr>
        </p:nvSpPr>
        <p:spPr bwMode="auto">
          <a:xfrm>
            <a:off x="829296" y="5068618"/>
            <a:ext cx="137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Bacteria</a:t>
            </a:r>
            <a:endParaRPr lang="da-DK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387" y="478450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Multi cell organisms</a:t>
            </a:r>
            <a:endParaRPr lang="en-US" sz="28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65511"/>
            <a:ext cx="8686800" cy="630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Organization of cells within the organism, specialization of cells.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62739" y="4726981"/>
            <a:ext cx="25200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Human red blood cells</a:t>
            </a:r>
            <a:endParaRPr lang="da-DK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546662" y="4718682"/>
            <a:ext cx="12338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Plant cells</a:t>
            </a:r>
            <a:endParaRPr lang="da-DK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11" descr="figure 1-01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729" y="1600200"/>
            <a:ext cx="2298071" cy="29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figure 1-01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21450"/>
            <a:ext cx="2308131" cy="292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467099" y="4718682"/>
            <a:ext cx="19271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Human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skin cells</a:t>
            </a:r>
            <a:endParaRPr lang="da-DK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14" descr="figure 1-01h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1603972"/>
            <a:ext cx="228758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41" y="685800"/>
            <a:ext cx="8229600" cy="6858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Evolutionary time line</a:t>
            </a:r>
            <a:r>
              <a:rPr lang="da-DK" sz="2800" dirty="0" smtClean="0">
                <a:solidFill>
                  <a:srgbClr val="FFFF00"/>
                </a:solidFill>
                <a:latin typeface="Comic Sans MS" pitchFamily="48" charset="0"/>
              </a:rPr>
              <a:t/>
            </a:r>
            <a:br>
              <a:rPr lang="da-DK" sz="2800" dirty="0" smtClean="0">
                <a:solidFill>
                  <a:srgbClr val="FFFF00"/>
                </a:solidFill>
                <a:latin typeface="Comic Sans MS" pitchFamily="48" charset="0"/>
              </a:rPr>
            </a:br>
            <a:endParaRPr lang="en-US" sz="2800" dirty="0"/>
          </a:p>
        </p:txBody>
      </p:sp>
      <p:sp>
        <p:nvSpPr>
          <p:cNvPr id="5" name="Rectangle 10" descr="evolutionary_timeline_the_784"/>
          <p:cNvSpPr>
            <a:spLocks noGrp="1" noChangeAspect="1" noChangeArrowheads="1"/>
          </p:cNvSpPr>
          <p:nvPr isPhoto="1"/>
        </p:nvSpPr>
        <p:spPr bwMode="auto">
          <a:xfrm>
            <a:off x="1106409" y="1346700"/>
            <a:ext cx="7580391" cy="50096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University College\Lectures\Biology\Prokaryote - Wikipedia, the free encyclopedia_files\300px-Relative_sca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219200"/>
            <a:ext cx="5943600" cy="483413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4724400" cy="6886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Size of the cells</a:t>
            </a:r>
            <a:r>
              <a:rPr lang="da-DK" sz="3200" b="1" dirty="0" smtClean="0">
                <a:solidFill>
                  <a:srgbClr val="FFFF00"/>
                </a:solidFill>
                <a:latin typeface="Comic Sans MS" pitchFamily="48" charset="0"/>
              </a:rPr>
              <a:t/>
            </a:r>
            <a:br>
              <a:rPr lang="da-DK" sz="3200" b="1" dirty="0" smtClean="0">
                <a:solidFill>
                  <a:srgbClr val="FFFF00"/>
                </a:solidFill>
                <a:latin typeface="Comic Sans MS" pitchFamily="48" charset="0"/>
              </a:rPr>
            </a:br>
            <a:endParaRPr lang="en-US" sz="32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 descr="01_07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-136525"/>
            <a:ext cx="5562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>
            <a:grpSpLocks noGrp="1"/>
          </p:cNvGrpSpPr>
          <p:nvPr/>
        </p:nvGrpSpPr>
        <p:grpSpPr bwMode="auto">
          <a:xfrm>
            <a:off x="1447800" y="1143000"/>
            <a:ext cx="6477000" cy="5029200"/>
            <a:chOff x="442" y="817"/>
            <a:chExt cx="3589" cy="333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151" t="1199" r="1726" b="4800"/>
            <a:stretch>
              <a:fillRect/>
            </a:stretch>
          </p:blipFill>
          <p:spPr bwMode="auto">
            <a:xfrm>
              <a:off x="442" y="817"/>
              <a:ext cx="3589" cy="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93" y="1416"/>
              <a:ext cx="1104" cy="192"/>
            </a:xfrm>
            <a:prstGeom prst="rect">
              <a:avLst/>
            </a:prstGeom>
            <a:solidFill>
              <a:srgbClr val="8FD8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Bacterial cell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617" y="1152"/>
              <a:ext cx="1152" cy="192"/>
            </a:xfrm>
            <a:prstGeom prst="rect">
              <a:avLst/>
            </a:prstGeom>
            <a:solidFill>
              <a:srgbClr val="9FD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</a:rPr>
                <a:t>Animal cell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3352800" y="1514252"/>
            <a:ext cx="17526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6380" y="1931130"/>
            <a:ext cx="17526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896" y="810610"/>
            <a:ext cx="6112455" cy="67288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rgbClr val="C00000"/>
                </a:solidFill>
              </a:rPr>
              <a:t>Types of Cell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170" y="159831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Prokaryotic cell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54370" y="160914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Eukaryotic cell</a:t>
            </a:r>
            <a:endParaRPr lang="en-US" sz="2800" b="1" dirty="0"/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1071170" y="4163993"/>
            <a:ext cx="1717675" cy="1346200"/>
            <a:chOff x="4102" y="288"/>
            <a:chExt cx="1658" cy="1376"/>
          </a:xfrm>
        </p:grpSpPr>
        <p:pic>
          <p:nvPicPr>
            <p:cNvPr id="11" name="Picture 15" descr="07-04-ProkaryoticCell-NL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4000"/>
            </a:blip>
            <a:srcRect r="31224" b="4286"/>
            <a:stretch>
              <a:fillRect/>
            </a:stretch>
          </p:blipFill>
          <p:spPr bwMode="auto">
            <a:xfrm rot="10800000">
              <a:off x="4222" y="288"/>
              <a:ext cx="1538" cy="1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4102" y="1216"/>
              <a:ext cx="298" cy="298"/>
            </a:xfrm>
            <a:prstGeom prst="rect">
              <a:avLst/>
            </a:prstGeom>
            <a:solidFill>
              <a:srgbClr val="D2E0B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99" r="27000" b="3796"/>
          <a:stretch>
            <a:fillRect/>
          </a:stretch>
        </p:blipFill>
        <p:spPr bwMode="auto">
          <a:xfrm>
            <a:off x="7355186" y="3985207"/>
            <a:ext cx="1472086" cy="183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6" cstate="print"/>
          <a:srcRect l="27000" r="27000" b="14999"/>
          <a:stretch>
            <a:fillRect/>
          </a:stretch>
        </p:blipFill>
        <p:spPr bwMode="auto">
          <a:xfrm>
            <a:off x="5384172" y="4071954"/>
            <a:ext cx="1169028" cy="161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379896" y="5736747"/>
            <a:ext cx="196249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800" dirty="0" smtClean="0"/>
              <a:t>Bacteria cell</a:t>
            </a:r>
            <a:endParaRPr lang="en-US" sz="2800" dirty="0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5144303" y="5773788"/>
            <a:ext cx="183832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800" dirty="0"/>
              <a:t>animal </a:t>
            </a:r>
            <a:r>
              <a:rPr lang="en-US" sz="2800" dirty="0" smtClean="0"/>
              <a:t>cell</a:t>
            </a:r>
            <a:endParaRPr lang="en-US" sz="2800" dirty="0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239001" y="5765800"/>
            <a:ext cx="182880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800" dirty="0"/>
              <a:t>plant </a:t>
            </a:r>
            <a:r>
              <a:rPr lang="en-US" sz="2800" dirty="0" smtClean="0"/>
              <a:t>cell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1455345" y="2241248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Bacteria</a:t>
            </a:r>
          </a:p>
          <a:p>
            <a:r>
              <a:rPr lang="en-US" sz="2800" dirty="0" err="1" smtClean="0"/>
              <a:t>Archea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1872" y="2152592"/>
            <a:ext cx="304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Protista</a:t>
            </a:r>
            <a:endParaRPr lang="en-US" sz="2800" dirty="0" smtClean="0"/>
          </a:p>
          <a:p>
            <a:r>
              <a:rPr lang="en-US" sz="2800" dirty="0" smtClean="0"/>
              <a:t>Fungi</a:t>
            </a:r>
          </a:p>
          <a:p>
            <a:r>
              <a:rPr lang="en-US" sz="2800" dirty="0" err="1" smtClean="0"/>
              <a:t>Plante</a:t>
            </a:r>
            <a:endParaRPr lang="en-US" sz="2800" dirty="0" smtClean="0"/>
          </a:p>
          <a:p>
            <a:r>
              <a:rPr lang="en-US" sz="2800" dirty="0" err="1" smtClean="0"/>
              <a:t>Animalia</a:t>
            </a:r>
            <a:endParaRPr lang="en-US" sz="28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04" y="629955"/>
            <a:ext cx="8229600" cy="76358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Prokaryotic cell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endParaRPr lang="en-US" sz="3200" b="1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09800" y="1219200"/>
            <a:ext cx="5233541" cy="49530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1899"/>
            <a:ext cx="9448800" cy="25146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prokaryote</a:t>
            </a:r>
            <a:r>
              <a:rPr lang="en-US" sz="2400" dirty="0" smtClean="0"/>
              <a:t> is a single-celled organism that lacks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a membrane-bound nucleus (</a:t>
            </a:r>
            <a:r>
              <a:rPr lang="en-US" sz="2400" dirty="0" err="1" smtClean="0"/>
              <a:t>karyon</a:t>
            </a:r>
            <a:r>
              <a:rPr lang="en-US" sz="2400" dirty="0" smtClean="0"/>
              <a:t>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mitochondria, or any membrane-bound organelles.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/>
              <a:t>the intracellular components (proteins, DNA and metabolites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are located </a:t>
            </a:r>
            <a:r>
              <a:rPr lang="en-US" sz="2400" dirty="0" smtClean="0"/>
              <a:t>in </a:t>
            </a:r>
            <a:r>
              <a:rPr lang="en-US" sz="2400" dirty="0"/>
              <a:t>the same volume enclosed by the cell membrane</a:t>
            </a:r>
            <a:r>
              <a:rPr lang="en-US" sz="24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baseline="30000" dirty="0" smtClean="0"/>
          </a:p>
          <a:p>
            <a:endParaRPr lang="en-US" sz="2400" baseline="30000" dirty="0" smtClean="0"/>
          </a:p>
          <a:p>
            <a:endParaRPr lang="en-US" sz="2400" baseline="30000" dirty="0" smtClean="0"/>
          </a:p>
          <a:p>
            <a:endParaRPr lang="en-US" sz="2400" baseline="30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3399844"/>
            <a:ext cx="8229600" cy="185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</a:t>
            </a:r>
            <a:r>
              <a:rPr lang="en-US" sz="2400" b="1" dirty="0" smtClean="0"/>
              <a:t>prokaryotes</a:t>
            </a:r>
            <a:r>
              <a:rPr lang="en-US" sz="2400" dirty="0" smtClean="0"/>
              <a:t> may have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multicellular stages as </a:t>
            </a:r>
            <a:r>
              <a:rPr lang="en-US" sz="2400" dirty="0" err="1" smtClean="0"/>
              <a:t>myxobacteria</a:t>
            </a:r>
            <a:r>
              <a:rPr lang="en-US" sz="2400" dirty="0" smtClean="0"/>
              <a:t>,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or create large colonies, like cyanobacteria.</a:t>
            </a:r>
          </a:p>
          <a:p>
            <a:endParaRPr lang="en-US" sz="2400" dirty="0"/>
          </a:p>
        </p:txBody>
      </p:sp>
      <p:pic>
        <p:nvPicPr>
          <p:cNvPr id="8" name="Picture 7" descr="figure 1-07"/>
          <p:cNvPicPr>
            <a:picLocks noChangeAspect="1" noChangeArrowheads="1"/>
          </p:cNvPicPr>
          <p:nvPr/>
        </p:nvPicPr>
        <p:blipFill>
          <a:blip r:embed="rId4" cstate="print"/>
          <a:srcRect t="24823" b="48763"/>
          <a:stretch>
            <a:fillRect/>
          </a:stretch>
        </p:blipFill>
        <p:spPr bwMode="auto">
          <a:xfrm>
            <a:off x="3505200" y="4953000"/>
            <a:ext cx="4648200" cy="118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9812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Prokaryotic cells </a:t>
            </a:r>
            <a:r>
              <a:rPr lang="en-US" sz="2800" dirty="0" smtClean="0"/>
              <a:t>can be divided into two domains, </a:t>
            </a:r>
          </a:p>
          <a:p>
            <a:pPr lvl="2"/>
            <a:r>
              <a:rPr lang="en-US" sz="2800" dirty="0" err="1" smtClean="0"/>
              <a:t>Archaea</a:t>
            </a:r>
            <a:r>
              <a:rPr lang="en-US" sz="2800" dirty="0" smtClean="0"/>
              <a:t> </a:t>
            </a:r>
          </a:p>
          <a:p>
            <a:pPr lvl="2"/>
            <a:r>
              <a:rPr lang="en-US" sz="2800" dirty="0" smtClean="0"/>
              <a:t>Bacteria</a:t>
            </a:r>
            <a:endParaRPr lang="en-US" sz="2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318" y="76200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rgbClr val="C00000"/>
                </a:solidFill>
              </a:rPr>
              <a:t>Outline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018" y="1738312"/>
            <a:ext cx="7696200" cy="331009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Interplay of biology &amp; technology</a:t>
            </a:r>
          </a:p>
          <a:p>
            <a:r>
              <a:rPr lang="en-US" sz="2400" dirty="0" smtClean="0"/>
              <a:t>The cell theory</a:t>
            </a:r>
          </a:p>
          <a:p>
            <a:r>
              <a:rPr lang="en-US" sz="2400" dirty="0" smtClean="0"/>
              <a:t>Types of cells (Prokaryotic/ Eukaryotic Cells; Animal/ plant cells)</a:t>
            </a:r>
          </a:p>
          <a:p>
            <a:r>
              <a:rPr lang="en-US" sz="2400" dirty="0" smtClean="0"/>
              <a:t>Cell structure</a:t>
            </a:r>
          </a:p>
          <a:p>
            <a:r>
              <a:rPr lang="en-US" sz="2400" dirty="0" smtClean="0"/>
              <a:t>Cellular organelles &amp; functions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 l="13499" r="27000" b="13187"/>
          <a:stretch>
            <a:fillRect/>
          </a:stretch>
        </p:blipFill>
        <p:spPr bwMode="auto">
          <a:xfrm>
            <a:off x="6172200" y="4272594"/>
            <a:ext cx="2229547" cy="222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99" y="1066800"/>
            <a:ext cx="8229600" cy="753284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C00000"/>
                </a:solidFill>
              </a:rPr>
              <a:t/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Prokaryotes: </a:t>
            </a:r>
            <a:r>
              <a:rPr lang="en-US" sz="2800" b="1" dirty="0" smtClean="0"/>
              <a:t>Domain- Bacteria</a:t>
            </a:r>
            <a:r>
              <a:rPr lang="en-US" sz="2800" b="1" dirty="0">
                <a:cs typeface="Calibri" pitchFamily="34" charset="0"/>
              </a:rPr>
              <a:t/>
            </a:r>
            <a:br>
              <a:rPr lang="en-US" sz="2800" b="1" dirty="0">
                <a:cs typeface="Calibri" pitchFamily="34" charset="0"/>
              </a:rPr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69811"/>
            <a:ext cx="8459710" cy="1942604"/>
          </a:xfrm>
        </p:spPr>
        <p:txBody>
          <a:bodyPr>
            <a:normAutofit/>
          </a:bodyPr>
          <a:lstStyle/>
          <a:p>
            <a:pPr>
              <a:buSzPct val="80000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Single cell organisms with no nucleus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or compartments</a:t>
            </a:r>
          </a:p>
          <a:p>
            <a:pPr>
              <a:buSzPct val="80000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Peptidoglycan cell walls</a:t>
            </a:r>
          </a:p>
          <a:p>
            <a:pPr>
              <a:buSzPct val="80000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Energy source: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organic 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or inorganic  chemicals, photosynthesis</a:t>
            </a:r>
            <a:endParaRPr lang="en-US" sz="24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Reproduce through the binary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fission</a:t>
            </a:r>
          </a:p>
          <a:p>
            <a:endParaRPr lang="en-US" sz="2400" dirty="0"/>
          </a:p>
        </p:txBody>
      </p:sp>
      <p:pic>
        <p:nvPicPr>
          <p:cNvPr id="5" name="Picture 7" descr="figure 1-0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660180"/>
            <a:ext cx="3122691" cy="301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85" y="4495800"/>
            <a:ext cx="4287224" cy="217791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28"/>
    </mc:Choice>
    <mc:Fallback xmlns="">
      <p:transition spd="slow" advTm="47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508503" y="685800"/>
            <a:ext cx="548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Prokaryotes: </a:t>
            </a:r>
            <a:r>
              <a:rPr lang="en-US" sz="2800" b="1" dirty="0" smtClean="0"/>
              <a:t>Domain-</a:t>
            </a:r>
            <a:r>
              <a:rPr lang="en-US" sz="2800" b="1" dirty="0" err="1" smtClean="0">
                <a:latin typeface="Calibri" pitchFamily="34" charset="0"/>
                <a:cs typeface="Calibri" pitchFamily="34" charset="0"/>
              </a:rPr>
              <a:t>Archea</a:t>
            </a:r>
            <a:endParaRPr lang="da-DK" sz="28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443620" y="1448295"/>
            <a:ext cx="8458200" cy="260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buSzPct val="80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Lack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peptidoglycan</a:t>
            </a:r>
          </a:p>
          <a:p>
            <a:pPr eaLnBrk="0" hangingPunct="0">
              <a:spcBef>
                <a:spcPct val="20000"/>
              </a:spcBef>
              <a:buSzPct val="80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Live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in extreme environments</a:t>
            </a:r>
          </a:p>
          <a:p>
            <a:pPr eaLnBrk="0" hangingPunct="0">
              <a:spcBef>
                <a:spcPct val="20000"/>
              </a:spcBef>
              <a:buSzPct val="80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Include Methanogens, Extreme halophiles, Extreme thermophiles</a:t>
            </a:r>
          </a:p>
          <a:p>
            <a:pPr eaLnBrk="0" hangingPunct="0">
              <a:spcBef>
                <a:spcPct val="20000"/>
              </a:spcBef>
              <a:buSzPct val="80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Role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in disease not well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understood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318" name="Picture 7" descr="hotsprings.jpg (13967 bytes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733800"/>
            <a:ext cx="3446352" cy="241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091758" y="6284469"/>
            <a:ext cx="5797236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Thermopiles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growing in Yellowstone hot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springs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29"/>
    </mc:Choice>
    <mc:Fallback xmlns="">
      <p:transition spd="slow" advTm="41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60746"/>
            <a:ext cx="6477000" cy="8683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C00000"/>
                </a:solidFill>
              </a:rPr>
              <a:t>Parts of Prokaryotic Cell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23386"/>
            <a:ext cx="8534400" cy="18288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Flagellum</a:t>
            </a:r>
            <a:r>
              <a:rPr lang="en-US" sz="2000" dirty="0" smtClean="0"/>
              <a:t>- Long, whip-like protrusion used for cellular locomotion.</a:t>
            </a:r>
          </a:p>
          <a:p>
            <a:endParaRPr lang="en-US" sz="2000" dirty="0" smtClean="0"/>
          </a:p>
          <a:p>
            <a:r>
              <a:rPr lang="en-US" sz="2000" b="1" dirty="0" smtClean="0"/>
              <a:t>Cell membrane</a:t>
            </a:r>
            <a:r>
              <a:rPr lang="en-US" sz="2000" dirty="0" smtClean="0"/>
              <a:t>- Surrounds the cell's cytoplasm and regulates the flow of substances in and out of the cell.</a:t>
            </a:r>
          </a:p>
          <a:p>
            <a:endParaRPr lang="en-US" sz="2000" dirty="0" smtClean="0"/>
          </a:p>
          <a:p>
            <a:r>
              <a:rPr lang="en-US" sz="2000" b="1" dirty="0"/>
              <a:t>Cell </a:t>
            </a:r>
            <a:r>
              <a:rPr lang="en-US" sz="2000" b="1" dirty="0" smtClean="0"/>
              <a:t>wall</a:t>
            </a:r>
            <a:r>
              <a:rPr lang="en-US" sz="2000" dirty="0" smtClean="0"/>
              <a:t>- </a:t>
            </a:r>
            <a:r>
              <a:rPr lang="en-US" sz="2000" dirty="0"/>
              <a:t>Outer covering of most cells that protects the bacterial cell and gives it’s shape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http://floydmiddle.typepad.com/.a/6a00d83452932669e2017c32859dd2970b-p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265195"/>
            <a:ext cx="4737048" cy="359280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892046"/>
            <a:ext cx="377578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Cytoplasm</a:t>
            </a:r>
            <a:r>
              <a:rPr lang="en-US" dirty="0" smtClean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</a:rPr>
              <a:t>A gel-like substance composed mainly of water and enzymes, salts, cell components &amp; organic molecules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Nucleoid</a:t>
            </a:r>
            <a:r>
              <a:rPr lang="en-US" dirty="0" smtClean="0">
                <a:solidFill>
                  <a:prstClr val="black"/>
                </a:solidFill>
              </a:rPr>
              <a:t>- </a:t>
            </a:r>
            <a:r>
              <a:rPr lang="en-US" dirty="0">
                <a:solidFill>
                  <a:prstClr val="black"/>
                </a:solidFill>
              </a:rPr>
              <a:t>Area of the cytoplasm that contains the single bacterial DNA molecule.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6"/>
    </mc:Choice>
    <mc:Fallback xmlns="">
      <p:transition spd="slow" advTm="1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69" y="386378"/>
            <a:ext cx="8229600" cy="792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rgbClr val="C00000"/>
                </a:solidFill>
              </a:rPr>
              <a:t/>
            </a:r>
            <a:br>
              <a:rPr lang="en-US" sz="3600" b="1" dirty="0" smtClean="0">
                <a:solidFill>
                  <a:srgbClr val="C00000"/>
                </a:solidFill>
              </a:rPr>
            </a:br>
            <a:r>
              <a:rPr lang="en-US" sz="3600" b="1" dirty="0" smtClean="0">
                <a:solidFill>
                  <a:srgbClr val="C00000"/>
                </a:solidFill>
              </a:rPr>
              <a:t>Eukaryotic cell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11899"/>
            <a:ext cx="8610600" cy="5334000"/>
          </a:xfrm>
        </p:spPr>
        <p:txBody>
          <a:bodyPr>
            <a:normAutofit/>
          </a:bodyPr>
          <a:lstStyle/>
          <a:p>
            <a:pPr eaLnBrk="0" hangingPunct="0">
              <a:buClr>
                <a:schemeClr val="hlink"/>
              </a:buClr>
              <a:buSzPct val="80000"/>
              <a:buNone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Protista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Protozoa, motile via pseudopods, cilia, or flagella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Photosynthetic algae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eaLnBrk="0" hangingPunct="0">
              <a:buClr>
                <a:schemeClr val="hlink"/>
              </a:buClr>
              <a:buSzPct val="80000"/>
              <a:buNone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Fungi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Chitin cell wall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Use organic chemicals for energy</a:t>
            </a:r>
          </a:p>
          <a:p>
            <a:pPr lvl="1" eaLnBrk="0" hangingPunct="0">
              <a:buClr>
                <a:schemeClr val="tx2"/>
              </a:buClr>
              <a:buSzPct val="50000"/>
              <a:buNone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Molds and mushrooms are multicellular</a:t>
            </a:r>
          </a:p>
          <a:p>
            <a:endParaRPr lang="en-US" sz="2400" dirty="0"/>
          </a:p>
        </p:txBody>
      </p:sp>
      <p:pic>
        <p:nvPicPr>
          <p:cNvPr id="5" name="Picture 4" descr="Rhizopus%20-%20bread%20mol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259413" y="4800600"/>
            <a:ext cx="1719858" cy="2057400"/>
          </a:xfrm>
          <a:prstGeom prst="rect">
            <a:avLst/>
          </a:prstGeom>
          <a:noFill/>
        </p:spPr>
      </p:pic>
      <p:pic>
        <p:nvPicPr>
          <p:cNvPr id="6" name="Picture 3" descr="E_virid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042087" y="3377360"/>
            <a:ext cx="1981200" cy="1394005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1055638"/>
            <a:ext cx="205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buClr>
                <a:schemeClr val="hlink"/>
              </a:buClr>
              <a:buSzPct val="80000"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Protista</a:t>
            </a:r>
          </a:p>
          <a:p>
            <a:pPr eaLnBrk="0" hangingPunct="0">
              <a:buClr>
                <a:schemeClr val="hlink"/>
              </a:buClr>
              <a:buSzPct val="80000"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Fungi</a:t>
            </a:r>
          </a:p>
          <a:p>
            <a:pPr eaLnBrk="0" hangingPunct="0">
              <a:buClr>
                <a:schemeClr val="hlink"/>
              </a:buClr>
              <a:buSzPct val="80000"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Plantae</a:t>
            </a:r>
          </a:p>
          <a:p>
            <a:pPr eaLnBrk="0" hangingPunct="0">
              <a:buClr>
                <a:schemeClr val="hlink"/>
              </a:buClr>
              <a:buSzPct val="80000"/>
              <a:defRPr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Animalia</a:t>
            </a:r>
          </a:p>
          <a:p>
            <a:pPr eaLnBrk="0" hangingPunct="0">
              <a:buClr>
                <a:schemeClr val="hlink"/>
              </a:buClr>
              <a:buSzPct val="80000"/>
              <a:defRPr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eaLnBrk="0" hangingPunct="0">
              <a:buClr>
                <a:schemeClr val="hlink"/>
              </a:buClr>
              <a:buSzPct val="80000"/>
              <a:defRPr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27"/>
    </mc:Choice>
    <mc:Fallback xmlns="">
      <p:transition spd="slow" advTm="5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304800" y="391805"/>
            <a:ext cx="8382000" cy="174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Plantae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86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Multicellular plants</a:t>
            </a: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86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Cellulose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cell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wall </a:t>
            </a: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86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 Photosynthesis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endParaRPr lang="en-US" sz="24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42" name="Picture 2" descr="http://bio1151.nicerweb.com/Locked/media/ch29/29_01FernsMoss-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6238" y="2100095"/>
            <a:ext cx="2753762" cy="1989712"/>
          </a:xfrm>
          <a:prstGeom prst="rect">
            <a:avLst/>
          </a:prstGeom>
          <a:noFill/>
        </p:spPr>
      </p:pic>
      <p:pic>
        <p:nvPicPr>
          <p:cNvPr id="10244" name="Picture 4" descr="http://bioweb.uwlax.edu/bio210/2011/saathoff_chri/Animali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1599679"/>
            <a:ext cx="3526325" cy="527642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495800" y="385769"/>
            <a:ext cx="4572000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Animalia</a:t>
            </a:r>
          </a:p>
          <a:p>
            <a:pPr eaLnBrk="0" hangingPunct="0">
              <a:spcBef>
                <a:spcPct val="20000"/>
              </a:spcBef>
              <a:buSzPct val="80000"/>
              <a:buFont typeface="Arial" pitchFamily="34" charset="0"/>
              <a:buChar char="•"/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Multicellular animals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190999"/>
            <a:ext cx="2743200" cy="264200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9"/>
    </mc:Choice>
    <mc:Fallback xmlns="">
      <p:transition spd="slow" advTm="2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ttp://cellstructuresfunctions2nd.wikispaces.com/file/view/Plant_Cell_2.JPG/226726730/800x567/Plant_Cell_2.JPG"/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70978"/>
            <a:ext cx="7848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576"/>
            <a:ext cx="2514600" cy="69409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Plant</a:t>
            </a:r>
            <a:r>
              <a:rPr lang="en-US" sz="3200" b="1" dirty="0" smtClean="0">
                <a:solidFill>
                  <a:srgbClr val="C00000"/>
                </a:solidFill>
                <a:latin typeface="+mn-lt"/>
              </a:rPr>
              <a:t> Cell 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0"/>
    </mc:Choice>
    <mc:Fallback xmlns="">
      <p:transition spd="slow" advTm="30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media-3.web.britannica.com/eb-media/03/114903-050-CAFC50E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1810"/>
            <a:ext cx="6934200" cy="636966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9"/>
    </mc:Choice>
    <mc:Fallback xmlns="">
      <p:transition spd="slow" advTm="1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70641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Please feel free to contact if you find it difficult to understand the content.</a:t>
            </a:r>
          </a:p>
          <a:p>
            <a:pPr marL="457200" lvl="1" indent="0">
              <a:buNone/>
            </a:pPr>
            <a:r>
              <a:rPr lang="en-US" dirty="0" smtClean="0">
                <a:hlinkClick r:id="rId4"/>
              </a:rPr>
              <a:t>Email: priyanga@at.cmb.ac.lk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Mobile: 0777 386344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229600" cy="20947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introduce the inter play of biology and technology </a:t>
            </a:r>
          </a:p>
          <a:p>
            <a:endParaRPr lang="en-US" sz="2800" dirty="0" smtClean="0"/>
          </a:p>
          <a:p>
            <a:r>
              <a:rPr lang="en-US" sz="2800" dirty="0"/>
              <a:t>To familiarize the students to basics of cell biology; namely cell structure, cellular organelles &amp; </a:t>
            </a:r>
            <a:r>
              <a:rPr lang="en-US" sz="2800" dirty="0" smtClean="0"/>
              <a:t>functions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8229600" cy="8382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Learning objectives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AutoShape 2" descr="Image result for banana planting mater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2" y="4024795"/>
            <a:ext cx="4173648" cy="23590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/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Interplay </a:t>
            </a:r>
            <a:r>
              <a:rPr lang="en-US" sz="3200" b="1" dirty="0">
                <a:solidFill>
                  <a:srgbClr val="C00000"/>
                </a:solidFill>
              </a:rPr>
              <a:t>of </a:t>
            </a:r>
            <a:r>
              <a:rPr lang="en-US" sz="3200" b="1" dirty="0" smtClean="0">
                <a:solidFill>
                  <a:srgbClr val="C00000"/>
                </a:solidFill>
              </a:rPr>
              <a:t>Biology </a:t>
            </a:r>
            <a:r>
              <a:rPr lang="en-US" sz="3200" b="1" dirty="0">
                <a:solidFill>
                  <a:srgbClr val="C00000"/>
                </a:solidFill>
              </a:rPr>
              <a:t>&amp; </a:t>
            </a:r>
            <a:r>
              <a:rPr lang="en-US" sz="3200" b="1" dirty="0" smtClean="0">
                <a:solidFill>
                  <a:srgbClr val="C00000"/>
                </a:solidFill>
              </a:rPr>
              <a:t>Technology</a:t>
            </a:r>
            <a:r>
              <a:rPr lang="en-US" sz="3200" dirty="0">
                <a:solidFill>
                  <a:srgbClr val="C00000"/>
                </a:solidFill>
              </a:rPr>
              <a:t/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/>
            </a:r>
            <a:br>
              <a:rPr lang="en-US" sz="3200" b="1" dirty="0">
                <a:solidFill>
                  <a:srgbClr val="C00000"/>
                </a:solidFill>
              </a:rPr>
            </a:b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650" y="1331485"/>
            <a:ext cx="3702385" cy="2328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4010973"/>
            <a:ext cx="3505200" cy="23325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36" y="1325561"/>
            <a:ext cx="3253578" cy="2437043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Image result for tissue cul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0628"/>
            <a:ext cx="4191000" cy="35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92" y="4335092"/>
            <a:ext cx="3157368" cy="2203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4335989"/>
            <a:ext cx="3352800" cy="2202923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8" y="329397"/>
            <a:ext cx="5350442" cy="792162"/>
          </a:xfrm>
        </p:spPr>
        <p:txBody>
          <a:bodyPr>
            <a:noAutofit/>
          </a:bodyPr>
          <a:lstStyle/>
          <a:p>
            <a:pPr algn="l"/>
            <a:r>
              <a:rPr lang="en-US" sz="2400" b="1" i="1" dirty="0">
                <a:solidFill>
                  <a:srgbClr val="C00000"/>
                </a:solidFill>
              </a:rPr>
              <a:t/>
            </a:r>
            <a:br>
              <a:rPr lang="en-US" sz="2400" b="1" i="1" dirty="0">
                <a:solidFill>
                  <a:srgbClr val="C00000"/>
                </a:solidFill>
              </a:rPr>
            </a:br>
            <a:r>
              <a:rPr lang="en-US" sz="2400" b="1" i="1" dirty="0" smtClean="0">
                <a:solidFill>
                  <a:srgbClr val="C00000"/>
                </a:solidFill>
              </a:rPr>
              <a:t>Interplay </a:t>
            </a:r>
            <a:r>
              <a:rPr lang="en-US" sz="2400" b="1" i="1" dirty="0">
                <a:solidFill>
                  <a:srgbClr val="C00000"/>
                </a:solidFill>
              </a:rPr>
              <a:t>of biology &amp; </a:t>
            </a:r>
            <a:r>
              <a:rPr lang="en-US" sz="2400" b="1" i="1" dirty="0" smtClean="0">
                <a:solidFill>
                  <a:srgbClr val="C00000"/>
                </a:solidFill>
              </a:rPr>
              <a:t>technology………</a:t>
            </a:r>
            <a:r>
              <a:rPr lang="en-US" sz="2400" i="1" dirty="0">
                <a:solidFill>
                  <a:srgbClr val="C00000"/>
                </a:solidFill>
              </a:rPr>
              <a:t/>
            </a:r>
            <a:br>
              <a:rPr lang="en-US" sz="2400" i="1" dirty="0">
                <a:solidFill>
                  <a:srgbClr val="C00000"/>
                </a:solidFill>
              </a:rPr>
            </a:br>
            <a:r>
              <a:rPr lang="en-US" sz="2400" b="1" i="1" dirty="0">
                <a:solidFill>
                  <a:srgbClr val="C00000"/>
                </a:solidFill>
              </a:rPr>
              <a:t/>
            </a:r>
            <a:br>
              <a:rPr lang="en-US" sz="2400" b="1" i="1" dirty="0">
                <a:solidFill>
                  <a:srgbClr val="C00000"/>
                </a:solidFill>
              </a:rPr>
            </a:b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603" y="3508933"/>
            <a:ext cx="2318471" cy="3212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5690"/>
            <a:ext cx="2752360" cy="2064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357664"/>
            <a:ext cx="2752360" cy="2064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80" y="1375455"/>
            <a:ext cx="2728639" cy="2046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33896"/>
            <a:ext cx="2726960" cy="20452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90800" y="1384508"/>
            <a:ext cx="3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0059" y="1384508"/>
            <a:ext cx="3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5581" y="1405690"/>
            <a:ext cx="3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7016" y="3588019"/>
            <a:ext cx="3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8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26" y="718891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The Cell Theory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9041" y="1570805"/>
            <a:ext cx="6420582" cy="6823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Cells </a:t>
            </a:r>
            <a:r>
              <a:rPr lang="en-US" dirty="0" smtClean="0">
                <a:sym typeface="Symbol" pitchFamily="48" charset="2"/>
              </a:rPr>
              <a:t> Tissues  Organs  </a:t>
            </a:r>
            <a:r>
              <a:rPr lang="en-US" dirty="0" smtClean="0"/>
              <a:t>Bodies</a:t>
            </a:r>
            <a:endParaRPr lang="en-US" dirty="0" smtClean="0">
              <a:sym typeface="Symbol" pitchFamily="48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33614" y="2241076"/>
            <a:ext cx="2476422" cy="3003735"/>
            <a:chOff x="682625" y="2820988"/>
            <a:chExt cx="3673475" cy="4037012"/>
          </a:xfrm>
        </p:grpSpPr>
        <p:pic>
          <p:nvPicPr>
            <p:cNvPr id="20" name="Picture 38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000" r="27000" b="14999"/>
            <a:stretch>
              <a:fillRect/>
            </a:stretch>
          </p:blipFill>
          <p:spPr bwMode="auto">
            <a:xfrm>
              <a:off x="2145793" y="3750302"/>
              <a:ext cx="974725" cy="1349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" name="Group 24"/>
            <p:cNvGrpSpPr/>
            <p:nvPr/>
          </p:nvGrpSpPr>
          <p:grpSpPr>
            <a:xfrm>
              <a:off x="682625" y="2820988"/>
              <a:ext cx="3673475" cy="4037012"/>
              <a:chOff x="682625" y="2820988"/>
              <a:chExt cx="3673475" cy="4037012"/>
            </a:xfrm>
          </p:grpSpPr>
          <p:pic>
            <p:nvPicPr>
              <p:cNvPr id="23" name="Picture 3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3013075" y="4084638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" name="Picture 3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2762250" y="4760913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37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1373188" y="4654550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40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2838450" y="315912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41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3381375" y="379412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4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3367088" y="474662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2957513" y="5341938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4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2058988" y="550862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4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1277938" y="521652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46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682625" y="4435475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762000" y="3589338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48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1211263" y="3033713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49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00" r="27000" b="14999"/>
              <a:stretch>
                <a:fillRect/>
              </a:stretch>
            </p:blipFill>
            <p:spPr bwMode="auto">
              <a:xfrm>
                <a:off x="2084388" y="2820988"/>
                <a:ext cx="974725" cy="1349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2" name="Picture 5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000" r="27000" b="14999"/>
            <a:stretch>
              <a:fillRect/>
            </a:stretch>
          </p:blipFill>
          <p:spPr bwMode="auto">
            <a:xfrm>
              <a:off x="2070100" y="4330516"/>
              <a:ext cx="974725" cy="1349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AutoShape 52"/>
          <p:cNvSpPr>
            <a:spLocks noChangeArrowheads="1"/>
          </p:cNvSpPr>
          <p:nvPr/>
        </p:nvSpPr>
        <p:spPr bwMode="auto">
          <a:xfrm>
            <a:off x="3976153" y="3368274"/>
            <a:ext cx="1252537" cy="360259"/>
          </a:xfrm>
          <a:prstGeom prst="rightArrow">
            <a:avLst>
              <a:gd name="adj1" fmla="val 50000"/>
              <a:gd name="adj2" fmla="val 5246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06444" y="2629011"/>
            <a:ext cx="3124200" cy="218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9" name="Picture 5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000" r="27000" b="14999"/>
          <a:stretch>
            <a:fillRect/>
          </a:stretch>
        </p:blipFill>
        <p:spPr bwMode="auto">
          <a:xfrm>
            <a:off x="1666098" y="3286477"/>
            <a:ext cx="657097" cy="100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074446" y="5333559"/>
            <a:ext cx="684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/>
              <a:t>Bodies are made up of cells….. Cells do all the work for life……</a:t>
            </a:r>
            <a:endParaRPr lang="en-US" b="1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113" y="593022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study of </a:t>
            </a:r>
            <a:r>
              <a:rPr lang="en-US" sz="2400" b="1" dirty="0">
                <a:solidFill>
                  <a:srgbClr val="C00000"/>
                </a:solidFill>
              </a:rPr>
              <a:t>cells</a:t>
            </a:r>
            <a:r>
              <a:rPr lang="en-US" sz="2400" dirty="0">
                <a:solidFill>
                  <a:srgbClr val="C00000"/>
                </a:solidFill>
              </a:rPr>
              <a:t> is called </a:t>
            </a:r>
            <a:r>
              <a:rPr lang="en-US" sz="2400" b="1" dirty="0">
                <a:solidFill>
                  <a:srgbClr val="C00000"/>
                </a:solidFill>
              </a:rPr>
              <a:t>cell biology</a:t>
            </a:r>
            <a:r>
              <a:rPr lang="en-US" sz="2400" dirty="0">
                <a:solidFill>
                  <a:srgbClr val="C00000"/>
                </a:solidFill>
              </a:rPr>
              <a:t>, </a:t>
            </a:r>
            <a:r>
              <a:rPr lang="en-US" sz="2400" b="1" dirty="0">
                <a:solidFill>
                  <a:srgbClr val="C00000"/>
                </a:solidFill>
              </a:rPr>
              <a:t>cellular biology</a:t>
            </a:r>
            <a:r>
              <a:rPr lang="en-US" sz="2400" dirty="0">
                <a:solidFill>
                  <a:srgbClr val="C00000"/>
                </a:solidFill>
              </a:rPr>
              <a:t>, or cytology.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8382000" cy="31162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mic Sans MS" pitchFamily="48" charset="0"/>
              </a:rPr>
              <a:t> </a:t>
            </a:r>
            <a:r>
              <a:rPr lang="en-US" sz="2800" dirty="0" smtClean="0"/>
              <a:t>All living organisms are made out of cells.</a:t>
            </a:r>
          </a:p>
          <a:p>
            <a:endParaRPr lang="en-US" sz="2800" dirty="0" smtClean="0"/>
          </a:p>
          <a:p>
            <a:r>
              <a:rPr lang="en-US" sz="2800" dirty="0" smtClean="0"/>
              <a:t>Cells are the smallest living units.</a:t>
            </a:r>
          </a:p>
          <a:p>
            <a:endParaRPr lang="en-US" sz="2800" dirty="0" smtClean="0"/>
          </a:p>
          <a:p>
            <a:r>
              <a:rPr lang="en-US" sz="2800" dirty="0" smtClean="0"/>
              <a:t>Cells arise by division of pre-existing cells.</a:t>
            </a:r>
            <a:endParaRPr lang="en-US" sz="2800" dirty="0"/>
          </a:p>
        </p:txBody>
      </p:sp>
      <p:pic>
        <p:nvPicPr>
          <p:cNvPr id="5" name="Picture 4" descr="chapter 1 ope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038600"/>
            <a:ext cx="2572906" cy="25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8458200" cy="1666875"/>
          </a:xfrm>
        </p:spPr>
        <p:txBody>
          <a:bodyPr/>
          <a:lstStyle/>
          <a:p>
            <a:r>
              <a:rPr lang="en-US" sz="2800" dirty="0" smtClean="0"/>
              <a:t>Cells can be cultured to produce more cells;</a:t>
            </a:r>
          </a:p>
          <a:p>
            <a:pPr marL="457200" lvl="1" indent="0">
              <a:buNone/>
            </a:pPr>
            <a:r>
              <a:rPr lang="en-US" sz="2400" dirty="0" smtClean="0"/>
              <a:t>In vitro: outside organism/ cell</a:t>
            </a:r>
          </a:p>
          <a:p>
            <a:pPr marL="457200" lvl="1" indent="0">
              <a:buNone/>
            </a:pPr>
            <a:r>
              <a:rPr lang="en-US" sz="2400" dirty="0" smtClean="0"/>
              <a:t>In vivo:  inside organism/ cell</a:t>
            </a:r>
            <a:endParaRPr lang="en-US" sz="2400" dirty="0"/>
          </a:p>
        </p:txBody>
      </p:sp>
      <p:pic>
        <p:nvPicPr>
          <p:cNvPr id="15364" name="Picture 4" descr="http://www.biomedsearch.com/attachments/00/18/49/86/18498656/1475-2867-8-9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284667"/>
            <a:ext cx="5181600" cy="4292092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</TotalTime>
  <Words>545</Words>
  <Application>Microsoft Office PowerPoint</Application>
  <PresentationFormat>On-screen Show (4:3)</PresentationFormat>
  <Paragraphs>160</Paragraphs>
  <Slides>27</Slides>
  <Notes>7</Notes>
  <HiddenSlides>0</HiddenSlides>
  <MMClips>27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PowerPoint Presentation</vt:lpstr>
      <vt:lpstr>Outline</vt:lpstr>
      <vt:lpstr>Learning objectives</vt:lpstr>
      <vt:lpstr> Interplay of Biology &amp; Technology  </vt:lpstr>
      <vt:lpstr>PowerPoint Presentation</vt:lpstr>
      <vt:lpstr> Interplay of biology &amp; technology………  </vt:lpstr>
      <vt:lpstr>The Cell Theory</vt:lpstr>
      <vt:lpstr>PowerPoint Presentation</vt:lpstr>
      <vt:lpstr>PowerPoint Presentation</vt:lpstr>
      <vt:lpstr>Single cell organisms – Micro organisms </vt:lpstr>
      <vt:lpstr>Multi cell organisms</vt:lpstr>
      <vt:lpstr>Evolutionary time line </vt:lpstr>
      <vt:lpstr>Size of the cells </vt:lpstr>
      <vt:lpstr>PowerPoint Presentation</vt:lpstr>
      <vt:lpstr>PowerPoint Presentation</vt:lpstr>
      <vt:lpstr>PowerPoint Presentation</vt:lpstr>
      <vt:lpstr>Prokaryotic cell </vt:lpstr>
      <vt:lpstr>PowerPoint Presentation</vt:lpstr>
      <vt:lpstr>PowerPoint Presentation</vt:lpstr>
      <vt:lpstr> Prokaryotes: Domain- Bacteria   </vt:lpstr>
      <vt:lpstr>PowerPoint Presentation</vt:lpstr>
      <vt:lpstr>Parts of Prokaryotic Cell</vt:lpstr>
      <vt:lpstr> Eukaryotic cell </vt:lpstr>
      <vt:lpstr>PowerPoint Presentation</vt:lpstr>
      <vt:lpstr>Plant Cell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THIRU</dc:creator>
  <cp:lastModifiedBy>ppkariyawasam@gmail.com</cp:lastModifiedBy>
  <cp:revision>279</cp:revision>
  <dcterms:created xsi:type="dcterms:W3CDTF">2014-12-01T04:52:28Z</dcterms:created>
  <dcterms:modified xsi:type="dcterms:W3CDTF">2020-05-20T02:10:23Z</dcterms:modified>
</cp:coreProperties>
</file>